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7"/>
  </p:notesMasterIdLst>
  <p:sldIdLst>
    <p:sldId id="256" r:id="rId2"/>
    <p:sldId id="257" r:id="rId3"/>
    <p:sldId id="279" r:id="rId4"/>
    <p:sldId id="274" r:id="rId5"/>
    <p:sldId id="275" r:id="rId6"/>
    <p:sldId id="277" r:id="rId7"/>
    <p:sldId id="278" r:id="rId8"/>
    <p:sldId id="273" r:id="rId9"/>
    <p:sldId id="260" r:id="rId10"/>
    <p:sldId id="280" r:id="rId11"/>
    <p:sldId id="283" r:id="rId12"/>
    <p:sldId id="284" r:id="rId13"/>
    <p:sldId id="302" r:id="rId14"/>
    <p:sldId id="285" r:id="rId15"/>
    <p:sldId id="286" r:id="rId16"/>
    <p:sldId id="281" r:id="rId17"/>
    <p:sldId id="287" r:id="rId18"/>
    <p:sldId id="305" r:id="rId19"/>
    <p:sldId id="306" r:id="rId20"/>
    <p:sldId id="301" r:id="rId21"/>
    <p:sldId id="303" r:id="rId22"/>
    <p:sldId id="304" r:id="rId23"/>
    <p:sldId id="309" r:id="rId24"/>
    <p:sldId id="307" r:id="rId25"/>
    <p:sldId id="308" r:id="rId26"/>
    <p:sldId id="312" r:id="rId27"/>
    <p:sldId id="310" r:id="rId28"/>
    <p:sldId id="313" r:id="rId29"/>
    <p:sldId id="314" r:id="rId30"/>
    <p:sldId id="311" r:id="rId31"/>
    <p:sldId id="315" r:id="rId32"/>
    <p:sldId id="288" r:id="rId33"/>
    <p:sldId id="293" r:id="rId34"/>
    <p:sldId id="300" r:id="rId35"/>
    <p:sldId id="292" r:id="rId36"/>
    <p:sldId id="296" r:id="rId37"/>
    <p:sldId id="297" r:id="rId38"/>
    <p:sldId id="298" r:id="rId39"/>
    <p:sldId id="299" r:id="rId40"/>
    <p:sldId id="295" r:id="rId41"/>
    <p:sldId id="289" r:id="rId42"/>
    <p:sldId id="290" r:id="rId43"/>
    <p:sldId id="291" r:id="rId44"/>
    <p:sldId id="270" r:id="rId45"/>
    <p:sldId id="282" r:id="rId46"/>
    <p:sldId id="271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HY동녘B" panose="02030600000101010101" pitchFamily="18" charset="-127"/>
      <p:regular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Y견고딕" panose="02030600000101010101" pitchFamily="18" charset="-127"/>
      <p:regular r:id="rId64"/>
    </p:embeddedFont>
    <p:embeddedFont>
      <p:font typeface="나눔바른고딕" panose="020B0600000101010101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7C"/>
    <a:srgbClr val="FF99FF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55" autoAdjust="0"/>
  </p:normalViewPr>
  <p:slideViewPr>
    <p:cSldViewPr snapToGrid="0">
      <p:cViewPr>
        <p:scale>
          <a:sx n="66" d="100"/>
          <a:sy n="66" d="100"/>
        </p:scale>
        <p:origin x="-150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43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https://blog.daum.net/icomjih/528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주가가 이동평균선 위에서 파동운동을 계속하면서 상승하는 것 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반대로 주가가 이동평균선 아래에서 파동운동을 계속하면서 하락하는 것이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상승하고 있는 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조만간 하락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하락하고 있는 이동평균선을 상향돌파 할 때는 조만간 상승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이동평균선으로부터 너무 멀리 떨어져 있을 때에는 이동평균선으로 다시 돌아가려는 회귀본능이 일어난다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이동평균선을 돌파할 때는 매입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매도 신호이다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돌파할 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주추세의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반전을 기대할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이동평균의 기준기간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span)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길면 길수록 이동평균선은 보다 유연해진다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하락세에서 상승세로 전환할 경우 제일 먼저 단기이동평균선이 상승하고 이어서 중기이동평균선 그리고 장기이동평균선이 상승한다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주가가 상승세에서 하락세로 전환할 경우 제일 먼저 단기이동평균선이 하락하고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중기이동평균선 그리고 장기이동평균선이 하락을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배열도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하락세에서 상승세로 전환하여 상승추세의 모양을 갖추면 위로부터 현재주가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장기이동평균선의 순서로 이루어지는데 이를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정배열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상태라고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정배열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상태에서는 주가가 각각의 단기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지지를 받으며 주가의 원활한 상승을 하는 경우가 많다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주가가 하락추세에서는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정배열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과는 반대로 장기이동평균선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현재주가의 순서를 이루는데 이를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역배열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상태라고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역배열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초기 국면에 돌입하는 경우는 주가가 상당기간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큰폭으로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하락할 확률이 높으며 하락에서 일시적으로 상승을 시도하는 경우에도 위에 놓여있는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저항에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부딛치며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주가의 상승을 저지하는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역활을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지지와 저항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상승하는 경우 단기이동평균선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중기이동평균선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지지선으로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상승하고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하락할 경우 단기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장기이동평균선을 차례로 이탈하게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이동평균선이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원이라면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동안의 평균매매단가가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원이라는 것을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현재주가가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이하로 하락하는 경우 그 동안의 매수자들은 평균적으로 손실을 입게 되므로 이 가격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지키려고 노력을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여기서 바로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지지선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만들어지게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하락하던 주가가 반등을 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원에 접근을 하면 그 동안 손실을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보고있던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투자자들 중 투자원금 수준에서 매도하려는 세력이 나타나는데 이것을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저항선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형성된다고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크로스분석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단기이동평균선이 장기이동평균선을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골든크로스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goldern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하며 일반적으로 매수신호로 보고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단기이동평균선이 장기이동평균선을 하향 돌파하는 경우를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데드크로스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'(dead cross)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하며 일반적으로 매도신호로 받아드리고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93" y="4464633"/>
            <a:ext cx="829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Stock Trading System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087" y="5207583"/>
            <a:ext cx="636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Investment </a:t>
            </a:r>
            <a:r>
              <a:rPr lang="en-US" altLang="ko-KR" sz="20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Strategy Using </a:t>
            </a: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Deep Learning</a:t>
            </a:r>
          </a:p>
        </p:txBody>
      </p:sp>
      <p:sp>
        <p:nvSpPr>
          <p:cNvPr id="4" name="Rectangle 10"/>
          <p:cNvSpPr/>
          <p:nvPr/>
        </p:nvSpPr>
        <p:spPr>
          <a:xfrm>
            <a:off x="255822" y="421377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『Investing with Quant strategy』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74171" y="6061268"/>
            <a:ext cx="808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Mentor : Jung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jwa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</a:p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Mentee :  Lim wan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sik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Yu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Park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jin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young, Song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hyun</a:t>
            </a:r>
            <a:endParaRPr lang="en-US" dirty="0">
              <a:solidFill>
                <a:srgbClr val="0F898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5981160" y="192706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Woori FIS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Digital Frontier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 Team2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–FIANL Report</a:t>
            </a:r>
            <a:endParaRPr 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2705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</a:t>
            </a:r>
          </a:p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908168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특성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특성 분석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시계열분해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이동평균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3164"/>
            <a:ext cx="8444650" cy="324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 Years Samsung stock price MA5,10,20,60,120 Days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3651137" y="2674714"/>
            <a:ext cx="1317074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이동평균선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--&gt;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투자심리</a:t>
            </a:r>
            <a:b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이동평균선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--&gt;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시중금리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생명선</a:t>
            </a:r>
            <a:b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이동평균선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--&gt;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수급 상황</a:t>
            </a:r>
            <a:b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이동평균선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--&gt;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추세의 전환</a:t>
            </a:r>
            <a:b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이동평균선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--&gt;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>
            <a:off x="118360" y="5392837"/>
            <a:ext cx="1317072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52504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741487"/>
            <a:ext cx="8321996" cy="324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3651137" y="2674714"/>
            <a:ext cx="1317074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방향성 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상승세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하락세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배열도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정배열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역배열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지지와 저항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크로스 분석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골든크로스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데드크로스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776043" y="5687297"/>
            <a:ext cx="426608" cy="580915"/>
            <a:chOff x="8157282" y="4087385"/>
            <a:chExt cx="426608" cy="580915"/>
          </a:xfrm>
        </p:grpSpPr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8" name="Freeform 5"/>
          <p:cNvSpPr>
            <a:spLocks/>
          </p:cNvSpPr>
          <p:nvPr/>
        </p:nvSpPr>
        <p:spPr bwMode="auto">
          <a:xfrm rot="16200000">
            <a:off x="118360" y="5392837"/>
            <a:ext cx="1317072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2019~Now, Samsung stock price MA5,10,20,60,120 Days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20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19" name="Freeform 37"/>
          <p:cNvSpPr>
            <a:spLocks/>
          </p:cNvSpPr>
          <p:nvPr/>
        </p:nvSpPr>
        <p:spPr bwMode="auto">
          <a:xfrm>
            <a:off x="6505731" y="1691377"/>
            <a:ext cx="2344444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6505731" y="2196651"/>
            <a:ext cx="2344444" cy="379774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Matplotlib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활용한 삼성전자 주가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년데이터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시계열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시각화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시간이 흐르면서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것으로 나타나지만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계쩔이나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기간별로 패턴이 보여지지는 않음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월 단위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시계열데이터로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분석해본 결과 특정 패턴이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보아지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않는 것이 더욱 명확하게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210963" y="5248964"/>
            <a:ext cx="473506" cy="423583"/>
            <a:chOff x="2372348" y="4153948"/>
            <a:chExt cx="473506" cy="423583"/>
          </a:xfrm>
        </p:grpSpPr>
        <p:sp>
          <p:nvSpPr>
            <p:cNvPr id="22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7"/>
            <a:ext cx="5952719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4091677"/>
            <a:ext cx="5952719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7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9" y="1686674"/>
            <a:ext cx="5976035" cy="46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Freeform 37"/>
          <p:cNvSpPr>
            <a:spLocks/>
          </p:cNvSpPr>
          <p:nvPr/>
        </p:nvSpPr>
        <p:spPr bwMode="auto">
          <a:xfrm>
            <a:off x="6505731" y="1691377"/>
            <a:ext cx="2344444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6505731" y="2196651"/>
            <a:ext cx="2344444" cy="379774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년단위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월별 패턴 분석을 해보았을 때 특정 월에 상승 혹은 하락의 패턴이 보이지 않음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특정년도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(16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이후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패턴의 차이가 매우 달라지는 것을 확인할 수 있다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 </a:t>
            </a: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16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년도에는 삼성전자 액면 분할이 있었음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210963" y="5248964"/>
            <a:ext cx="473506" cy="423583"/>
            <a:chOff x="2372348" y="4153948"/>
            <a:chExt cx="473506" cy="423583"/>
          </a:xfrm>
        </p:grpSpPr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</p:spTree>
    <p:extLst>
      <p:ext uri="{BB962C8B-B14F-4D97-AF65-F5344CB8AC3E}">
        <p14:creationId xmlns:p14="http://schemas.microsoft.com/office/powerpoint/2010/main" val="335477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651137" y="2674714"/>
            <a:ext cx="1317074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박스도표를 통한 연도별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 분포를 명확하게 보여줌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연도별은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2017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년부터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것으로 보여지며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월별은 가장 높은 달이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11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낮은 달이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월로 연말로 가면서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가격이 상승하는 모습을 보임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776043" y="5687297"/>
            <a:ext cx="426608" cy="580915"/>
            <a:chOff x="8157282" y="4087385"/>
            <a:chExt cx="426608" cy="580915"/>
          </a:xfrm>
        </p:grpSpPr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121335" y="5397575"/>
            <a:ext cx="1317068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7"/>
            <a:ext cx="8474666" cy="325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Time Series Monthly, Yearly box plot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8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5624" y="50924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트렌드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5553" y="50924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계절 패턴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8840" y="50924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순환 패턴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36" y="53702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상승 또는 하강 기울기가 존재할 </a:t>
            </a:r>
            <a:r>
              <a:rPr lang="ko-KR" altLang="en-US" sz="14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떄</a:t>
            </a: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관측됨 </a:t>
            </a:r>
            <a:r>
              <a:rPr lang="ko-KR" altLang="en-US" sz="14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전체전</a:t>
            </a: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우상향</a:t>
            </a: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나타냄</a:t>
            </a:r>
            <a:endParaRPr lang="en-US" altLang="ko-KR" sz="1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25708" y="53702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규칙적 구간에서 계절 요인에 반복적 패턴</a:t>
            </a:r>
            <a:r>
              <a:rPr lang="en-US" altLang="ko-KR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특히 연말로 가면서 높아지는 경향이 있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</a:t>
            </a:r>
            <a:endParaRPr lang="en-US" altLang="ko-KR" sz="1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56925" y="53702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비즈니스와 다른 사회경제 요소에 영향을 받음</a:t>
            </a:r>
            <a:endParaRPr lang="en-US" altLang="ko-KR" sz="14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이에 다른 분석 필요</a:t>
            </a:r>
            <a:endParaRPr lang="en-US" altLang="ko-KR" sz="1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2266" y="63390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63390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58840" y="63390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784354"/>
            <a:ext cx="5417602" cy="51329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 결과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Result of Time Series Analysis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Result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5" y="2409371"/>
            <a:ext cx="7791100" cy="255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649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101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Influence Variable</a:t>
            </a:r>
          </a:p>
          <a:p>
            <a:r>
              <a:rPr lang="en-US" altLang="ko-KR" dirty="0" smtClean="0"/>
              <a:t>Analysis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1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주가와 영향변수 상관관계 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3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2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637168"/>
            <a:ext cx="172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Purpose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842" y="2232613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 Characteristic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828058"/>
            <a:ext cx="293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Analysis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438856"/>
            <a:ext cx="359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Variable </a:t>
            </a:r>
            <a:r>
              <a:rPr lang="en-US" altLang="ko-KR" dirty="0" smtClean="0"/>
              <a:t>Preconditioning</a:t>
            </a:r>
            <a:r>
              <a:rPr lang="en-US" altLang="ko-KR" dirty="0"/>
              <a:t> process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8025" y="405525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6251" y="40182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1167" y="40459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8025" y="4650696"/>
            <a:ext cx="274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Model &amp; Prediction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61372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64142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025" y="5261494"/>
            <a:ext cx="268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Performance  &amp; achieve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96251" y="5224526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51167" y="5252225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6505731" y="1691377"/>
            <a:ext cx="2344444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6505731" y="2196651"/>
            <a:ext cx="2344444" cy="379774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이전은 다른 양상을 보이다가 삼성전자의 가격에 선행하는 모습을 보임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선행하는 모습을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210963" y="5248964"/>
            <a:ext cx="473506" cy="423583"/>
            <a:chOff x="2372348" y="4153948"/>
            <a:chExt cx="473506" cy="423583"/>
          </a:xfrm>
        </p:grpSpPr>
        <p:sp>
          <p:nvSpPr>
            <p:cNvPr id="29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7"/>
            <a:ext cx="5996263" cy="45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10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6505731" y="1691377"/>
            <a:ext cx="2344444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6505731" y="2196651"/>
            <a:ext cx="2344444" cy="379774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이전은 다른 양상을 보이다가 삼성전자의 가격에 선행하는 모습을 보임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선행하는 모습을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210963" y="5248964"/>
            <a:ext cx="473506" cy="423583"/>
            <a:chOff x="2372348" y="4153948"/>
            <a:chExt cx="473506" cy="423583"/>
          </a:xfrm>
        </p:grpSpPr>
        <p:sp>
          <p:nvSpPr>
            <p:cNvPr id="29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7"/>
            <a:ext cx="5996263" cy="45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921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1763943"/>
            <a:ext cx="4064000" cy="370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7" y="1763943"/>
            <a:ext cx="3940110" cy="370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자유형 13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5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자유형 35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 주가와 음의 상관관계를 가지며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환율이 떨어질 경우 삼성전자 주가가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상승하는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경향을 보임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 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corr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지표는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-0.088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음의 상관성을 보임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SDI, S_ELEC, HYUNCAR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전부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0.6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이상의 양의 상관성을 보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임</a:t>
            </a: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상관</a:t>
            </a:r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성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2345450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News Contents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4613980" y="4095525"/>
            <a:ext cx="3939392" cy="38938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4613980" y="4484914"/>
            <a:ext cx="3939392" cy="169567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 주식 종가의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일에 해당하는 뉴스 기사를 확인하여 분석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기사가 많은 날과 삼성전자 주식 가격이 피크로 올라간 날은 일치하지 않는 것으로 분석 되었음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910286" y="5651371"/>
            <a:ext cx="539707" cy="402406"/>
            <a:chOff x="2372348" y="4153948"/>
            <a:chExt cx="473506" cy="423583"/>
          </a:xfrm>
        </p:grpSpPr>
        <p:sp>
          <p:nvSpPr>
            <p:cNvPr id="29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" y="1691377"/>
            <a:ext cx="4053284" cy="227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4" y="4095525"/>
            <a:ext cx="4053284" cy="215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79" y="1691378"/>
            <a:ext cx="3939393" cy="227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28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Gap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총생성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(GDP)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관계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9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Analysis :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Samsung stock - SOX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9432"/>
            <a:ext cx="4314546" cy="364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65" y="1749431"/>
            <a:ext cx="3737821" cy="364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자유형 15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 지수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양의 상관관계가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뚜렷함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변화율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일별 가격변화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은 명백한 상관관계가 보이지 않음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상관</a:t>
            </a:r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성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776043" y="6051063"/>
            <a:ext cx="426608" cy="318747"/>
            <a:chOff x="8157282" y="4087385"/>
            <a:chExt cx="426608" cy="580915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</p:spTree>
    <p:extLst>
      <p:ext uri="{BB962C8B-B14F-4D97-AF65-F5344CB8AC3E}">
        <p14:creationId xmlns:p14="http://schemas.microsoft.com/office/powerpoint/2010/main" val="93091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Analysis : Samsung - GDP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국내총생산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(GDP)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와는 양의 상관관계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경제성장률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실질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GDP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성장률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과는 음의 상관관계를 보임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상관</a:t>
            </a:r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성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776043" y="6051063"/>
            <a:ext cx="426608" cy="318747"/>
            <a:chOff x="8157282" y="4087385"/>
            <a:chExt cx="426608" cy="580915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9433"/>
            <a:ext cx="3969694" cy="360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2" y="1749432"/>
            <a:ext cx="4005943" cy="360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2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Gap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총생성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(GDP)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관계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857829"/>
            <a:ext cx="8274738" cy="346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자유형 12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Change Point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선정 후 변동 분석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 등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사전고지된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데이터로 변동 명확성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Change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Point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변동분석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776043" y="6051063"/>
            <a:ext cx="426608" cy="318747"/>
            <a:chOff x="8157282" y="4087385"/>
            <a:chExt cx="426608" cy="580915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</p:spTree>
    <p:extLst>
      <p:ext uri="{BB962C8B-B14F-4D97-AF65-F5344CB8AC3E}">
        <p14:creationId xmlns:p14="http://schemas.microsoft.com/office/powerpoint/2010/main" val="410984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 출시 이후에는 대체적으로 상승의 경우가 많기는 했지만 하락하는 경우도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존재하였음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..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같은 경우는 하락의 경향을 보임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776043" y="6051063"/>
            <a:ext cx="426608" cy="318747"/>
            <a:chOff x="8157282" y="4087385"/>
            <a:chExt cx="426608" cy="580915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6" name="Freeform 24"/>
          <p:cNvSpPr>
            <a:spLocks/>
          </p:cNvSpPr>
          <p:nvPr/>
        </p:nvSpPr>
        <p:spPr bwMode="auto">
          <a:xfrm rot="16200000">
            <a:off x="421727" y="5697964"/>
            <a:ext cx="716286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결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과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2" y="1608254"/>
            <a:ext cx="2700000" cy="196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5" y="1608253"/>
            <a:ext cx="2700000" cy="196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62" y="1608253"/>
            <a:ext cx="2723681" cy="196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3" y="3692759"/>
            <a:ext cx="2699999" cy="196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6" y="3692759"/>
            <a:ext cx="2699999" cy="196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888" y="3692759"/>
            <a:ext cx="2732954" cy="196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219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4055640"/>
            <a:ext cx="261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60355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적용을 통한 모델 정교화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알고리즘 적용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일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분석 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Gap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 영향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</a:t>
            </a:r>
            <a:r>
              <a:rPr lang="ko-KR" altLang="en-US" sz="16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총생성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(GDP)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과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관계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6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6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China`s 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Hangseng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Index rises after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COVID19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6505731" y="1691377"/>
            <a:ext cx="2344444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6505731" y="2196651"/>
            <a:ext cx="2344444" cy="379774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사태 이후에는 중국의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항셍지수가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변화하는 경우에 한국의 삼성전자 주가도 유사하게 변동하는 모습을 보임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약간의 차이로 선행되거나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부분이 보임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다른 연관 요소가 있을 것으로 추정됨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210963" y="5248964"/>
            <a:ext cx="473506" cy="423583"/>
            <a:chOff x="2372348" y="4153948"/>
            <a:chExt cx="473506" cy="423583"/>
          </a:xfrm>
        </p:grpSpPr>
        <p:sp>
          <p:nvSpPr>
            <p:cNvPr id="29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1691375"/>
            <a:ext cx="5985813" cy="45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6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69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Variable Preconditioning</a:t>
            </a:r>
          </a:p>
          <a:p>
            <a:r>
              <a:rPr lang="en-US" altLang="ko-KR" dirty="0" smtClean="0"/>
              <a:t>process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관련 변수 전처리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(EDA)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64025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216237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50</a:t>
            </a:r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여개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지표와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모든 주식정보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5233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분석을 통한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유의미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 검증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28653" y="3793581"/>
            <a:ext cx="1939955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최종 모델 구성을 위한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 식별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8899" y="3051552"/>
            <a:ext cx="169899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Data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62164" y="3051552"/>
            <a:ext cx="16504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61098" y="2753382"/>
            <a:ext cx="1875064" cy="799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Identification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324539" y="1190266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상이한 데이터를 비교하기 위한 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24153" y="1803687"/>
            <a:ext cx="4198882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정규화를 이용한 상관관계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 (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424153" y="2585229"/>
            <a:ext cx="4556802" cy="3036493"/>
            <a:chOff x="909422" y="3042440"/>
            <a:chExt cx="4556802" cy="3036493"/>
          </a:xfrm>
        </p:grpSpPr>
        <p:sp>
          <p:nvSpPr>
            <p:cNvPr id="40" name="직사각형 39"/>
            <p:cNvSpPr/>
            <p:nvPr/>
          </p:nvSpPr>
          <p:spPr>
            <a:xfrm>
              <a:off x="929156" y="3673526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삼성전자 주가와 비교할 대상 데이터 수집</a:t>
              </a:r>
              <a:endPara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수집</a:t>
              </a:r>
              <a:endParaRPr lang="en-US" altLang="ko-KR" sz="1278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78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정규화</a:t>
              </a:r>
              <a:endParaRPr lang="en-US" altLang="ko-KR" sz="1278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78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Min_max_scaler</a:t>
              </a:r>
              <a:endParaRPr lang="en-US" altLang="ko-KR" sz="1278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931012" y="3042440"/>
              <a:ext cx="1177292" cy="1177291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Seaborn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Matplotlib</a:t>
              </a:r>
              <a:endPara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도식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</a:t>
              </a: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457460" y="4271966"/>
              <a:ext cx="1464324" cy="171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대상 데이터 마다 상태적 크기가 다르므로 정규화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Minmaxscaler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데이터 변환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01900" y="3787832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변환된 데이터 간 상관관계 비교를 통해 </a:t>
              </a:r>
              <a:r>
                <a:rPr lang="ko-KR" altLang="en-US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의미있는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 식별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14673" y="3575719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0" y="1803687"/>
            <a:ext cx="3873282" cy="36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flipV="1">
            <a:off x="740356" y="1648412"/>
            <a:ext cx="781902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46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머신러닝은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데이터가 가진 특성들을 비교하여 데이터 패턴을 찾는데 데이터가 가진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특성 간에 정도 차이가 심하면 패턴을 찾는 데 문제가 발생함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데이터의 상태적 크기에 대한 영향을 줄이기 위해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0~1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데이터 변환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Data Gathering for Samsung Stock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997345" y="3020921"/>
            <a:ext cx="624660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주식예측을 위한 사전 데이터 수집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국내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미국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중국 등의 각종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지표들을 선별하여 과거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년 정보를 기조데이터로 수집함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466655" y="5742893"/>
            <a:ext cx="626429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2010~2020, MACD, S&amp;P500, NY stock data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04598" y="1648411"/>
            <a:ext cx="815478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597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S&amp;P500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MSCI_KR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Russell 2000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MACD,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machist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macdsignal9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 국채 수익률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(5,10,30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WTI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브렌트유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필라델피아 반도체 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SMH, SOXL,SOXS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5058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KOSPI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DJI 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다우지수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 /  VIX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통화량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NASDAQCOM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나스닥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종합지수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HSN1F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주택판매지수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COVID19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확진자수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코스피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종목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KOSPI 50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KOSPI 100/200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KRX 100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5520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닛케이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선물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Euro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Stoxx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CSI 300 (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중극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항생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중국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영국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FTSE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독일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DAX 30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 40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달러당 원화환율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유로화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엔화 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위엔화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오스트레일리아 달러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유로화 엔화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 루블화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이더리움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리플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04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21449" y="1983235"/>
            <a:ext cx="2436202" cy="402195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6221449" y="5941904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90879" y="1880559"/>
            <a:ext cx="2466772" cy="102676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6221449" y="2805137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41773" y="2079803"/>
            <a:ext cx="2365513" cy="725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삼성전자 주가와 환율과의 관계 분석</a:t>
            </a:r>
            <a:endParaRPr lang="ko-KR" altLang="en-US" sz="170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6841671" y="2818846"/>
            <a:ext cx="279034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41773" y="3100388"/>
            <a:ext cx="2365513" cy="300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삼성전자 주가와 환율간의 관계는  종가 상승과 반대로 움직이는 반비례 관계로 파악되기에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 전자 주가 예측이 가능하므로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의미있는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지표로 판단 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환율 정보 예측 지표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적합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4" y="1880559"/>
            <a:ext cx="5582979" cy="412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43" y="4992077"/>
            <a:ext cx="668445" cy="6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0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21449" y="1983235"/>
            <a:ext cx="2436202" cy="402195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6221449" y="5941904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6221449" y="2790849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41773" y="2065515"/>
            <a:ext cx="2365513" cy="725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삼성전자 </a:t>
            </a:r>
            <a:r>
              <a:rPr lang="ko-KR" altLang="en-US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주가와 </a:t>
            </a:r>
            <a:r>
              <a:rPr lang="en-US" altLang="ko-KR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SOXL</a:t>
            </a:r>
            <a:r>
              <a:rPr lang="en-US" altLang="ko-KR" sz="1704" baseline="30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1)</a:t>
            </a:r>
            <a:r>
              <a:rPr lang="en-US" altLang="ko-KR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과의 관계 분석</a:t>
            </a: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6841671" y="2804558"/>
            <a:ext cx="279034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41773" y="3100388"/>
            <a:ext cx="2365513" cy="2942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SOXL</a:t>
            </a:r>
            <a:r>
              <a:rPr lang="en-US" altLang="ko-KR" sz="1400" b="1" baseline="30000" dirty="0">
                <a:solidFill>
                  <a:schemeClr val="tx1"/>
                </a:solidFill>
              </a:rPr>
              <a:t>1)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지수는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레버리지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 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ETF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인 만큼 상승 및 하락 시 지수가 더 아래에 있으나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,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현재 삼성 주가와 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SOXL</a:t>
            </a:r>
            <a:r>
              <a:rPr lang="en-US" altLang="ko-KR" sz="1400" b="1" baseline="30000" dirty="0">
                <a:solidFill>
                  <a:schemeClr val="tx1"/>
                </a:solidFill>
              </a:rPr>
              <a:t>1)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지수가 비슷한 가격대를 형성한 것으로 판단되므로 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현재 삼성전자 주가가 과도하게 상승되는 상황으로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판단할수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 있는 지표로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a typeface="나눔바른고딕" panose="020B0603020101020101" pitchFamily="50" charset="-127"/>
              </a:rPr>
              <a:t>판단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SOXL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지표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적합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43" y="5170979"/>
            <a:ext cx="668445" cy="6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" y="1880559"/>
            <a:ext cx="5583600" cy="412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SOXL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상승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레버리지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텍사스인스트루먼트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(8.6%)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(8.3%),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퀄컴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엔비디아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</a:t>
            </a:r>
            <a:endParaRPr lang="ko-KR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90879" y="1880559"/>
            <a:ext cx="2466772" cy="102676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711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21449" y="1983235"/>
            <a:ext cx="2436202" cy="402195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6221449" y="5941904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6221449" y="2876577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41773" y="2071731"/>
            <a:ext cx="2365513" cy="725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삼성전자 </a:t>
            </a:r>
            <a:r>
              <a:rPr lang="ko-KR" altLang="en-US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주가와 </a:t>
            </a:r>
            <a:r>
              <a:rPr lang="en-US" altLang="ko-KR" sz="170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Macd</a:t>
            </a:r>
            <a:r>
              <a:rPr lang="en-US" altLang="ko-KR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Oscillator</a:t>
            </a: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상관관계</a:t>
            </a:r>
            <a:endParaRPr lang="en-US" altLang="ko-KR" sz="170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분석</a:t>
            </a:r>
            <a:endParaRPr lang="ko-KR" altLang="en-US" sz="170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6841671" y="2890286"/>
            <a:ext cx="279034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41773" y="3186114"/>
            <a:ext cx="2365513" cy="28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machist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</a:t>
            </a: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떄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매수신호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</a:t>
            </a: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macdhost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</a:t>
            </a: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	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 매도 신호로 판단되므로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의미있는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지표로 판단됨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macdhist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지표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적합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43" y="5051711"/>
            <a:ext cx="668445" cy="6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SOXL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상승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레버리지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텍사스인스트루먼트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(8.6%)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(8.3%),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퀄컴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엔비디아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</a:t>
            </a:r>
            <a:endParaRPr lang="ko-KR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1880559"/>
            <a:ext cx="5583600" cy="410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0879" y="1880559"/>
            <a:ext cx="2466772" cy="102676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907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21449" y="1968947"/>
            <a:ext cx="2436202" cy="402195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6221449" y="5941904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6221449" y="2919441"/>
            <a:ext cx="243620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41773" y="2094717"/>
            <a:ext cx="2365513" cy="725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삼성전자 </a:t>
            </a:r>
            <a:r>
              <a:rPr lang="ko-KR" altLang="en-US" sz="170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주가와 </a:t>
            </a:r>
            <a:r>
              <a:rPr lang="ko-KR" altLang="en-US" sz="170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미국채</a:t>
            </a: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수익률을 활용한 상관관계 분석</a:t>
            </a:r>
            <a:endParaRPr lang="ko-KR" altLang="en-US" sz="170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6841671" y="2933150"/>
            <a:ext cx="279034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41773" y="3214688"/>
            <a:ext cx="2365513" cy="2828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미국채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수익률의 경우 전형적인 반비례 관계를 보이나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과도한 하락으로 인해 삼성전자주가가 상승하더라도 과도하게 떨어지는 까닭에 큰 변동성이 없었으나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의미 있는 지표로 활용될 가능성이 있어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의미있는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지표로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미국채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수익율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지표 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75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적합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75B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43" y="5170979"/>
            <a:ext cx="668445" cy="6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4" y="1880559"/>
            <a:ext cx="5583600" cy="412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90879" y="1880559"/>
            <a:ext cx="2466772" cy="102676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907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4489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7244" y="481584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주변에는 많은 이들이 주식투자를 하고 있습니다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소요하는 시간에 비하여 수익보다는 손실이 많은 경우가 많습니다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15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83967" y="1983235"/>
            <a:ext cx="2673684" cy="402195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5983967" y="5941905"/>
            <a:ext cx="267368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5983967" y="2819426"/>
            <a:ext cx="267368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011183" y="2094091"/>
            <a:ext cx="2596104" cy="725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삼성전자 주가 관련 </a:t>
            </a:r>
            <a:r>
              <a:rPr lang="en-US" altLang="ko-KR" sz="170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Heatmap</a:t>
            </a:r>
            <a:r>
              <a:rPr lang="en-US" altLang="ko-KR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r>
              <a:rPr lang="ko-KR" altLang="en-US" sz="170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구성</a:t>
            </a:r>
            <a:endParaRPr lang="ko-KR" altLang="en-US" sz="170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6814471" y="2833134"/>
            <a:ext cx="306234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1183" y="3182764"/>
            <a:ext cx="2596104" cy="2848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삼성주가와의 관계가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추세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경우와 이에 반하여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-0.5(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반대 추세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대상으로 추출한 것이 확인 할 수 있었음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SOX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필라델피아 반도체 지수는 삼성전자 주가와 많은 상관성을 가지며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환뮬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(US)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반대의성향을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가지는 것을 나타내고 있는 점을 발견하였다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 Correlation</a:t>
            </a:r>
            <a:endParaRPr lang="ko-KR" altLang="en-US" dirty="0"/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7" y="1857160"/>
            <a:ext cx="4876855" cy="414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4278" y="2584174"/>
            <a:ext cx="3836505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4279" y="3254204"/>
            <a:ext cx="1013792" cy="940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83967" y="1880559"/>
            <a:ext cx="2673684" cy="102676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59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50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Feature Engineering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8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선정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Feature Engineering)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20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46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예측 최종 모델 및 예측 결과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Performance  </a:t>
            </a:r>
            <a:r>
              <a:rPr lang="en-US" altLang="ko-KR" dirty="0"/>
              <a:t>&amp; </a:t>
            </a:r>
            <a:r>
              <a:rPr lang="en-US" altLang="ko-KR" dirty="0" smtClean="0"/>
              <a:t>Achieve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474716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성능 및 성과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시나리오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1000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 투자 시 수익률은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6052982" y="2374902"/>
            <a:ext cx="2786571" cy="506787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6052982" y="2881690"/>
            <a:ext cx="2786571" cy="1955783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157282" y="4087385"/>
            <a:ext cx="426608" cy="580915"/>
            <a:chOff x="8157282" y="4087385"/>
            <a:chExt cx="426608" cy="580915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7" name="Freeform 24"/>
          <p:cNvSpPr>
            <a:spLocks/>
          </p:cNvSpPr>
          <p:nvPr/>
        </p:nvSpPr>
        <p:spPr bwMode="auto">
          <a:xfrm>
            <a:off x="3180182" y="2374901"/>
            <a:ext cx="2786571" cy="50224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180182" y="2877148"/>
            <a:ext cx="2786571" cy="1960323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98253" y="4063181"/>
            <a:ext cx="556708" cy="535530"/>
            <a:chOff x="5198253" y="4063181"/>
            <a:chExt cx="556708" cy="535530"/>
          </a:xfrm>
        </p:grpSpPr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198253" y="4063181"/>
              <a:ext cx="373661" cy="388789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5456940" y="4196307"/>
              <a:ext cx="42359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5363146" y="4196307"/>
              <a:ext cx="43872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266329" y="4196307"/>
              <a:ext cx="46897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431223" y="4264383"/>
              <a:ext cx="323738" cy="334328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9" name="Freeform 37"/>
          <p:cNvSpPr>
            <a:spLocks/>
          </p:cNvSpPr>
          <p:nvPr/>
        </p:nvSpPr>
        <p:spPr bwMode="auto">
          <a:xfrm>
            <a:off x="307381" y="2374902"/>
            <a:ext cx="2786571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307381" y="2880176"/>
            <a:ext cx="2786571" cy="195729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2348" y="4153948"/>
            <a:ext cx="473506" cy="423583"/>
            <a:chOff x="2372348" y="4153948"/>
            <a:chExt cx="473506" cy="423583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98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5187570" y="3315926"/>
            <a:ext cx="1435425" cy="14354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ko-KR" altLang="en-US" sz="184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19442" y="3315926"/>
            <a:ext cx="1435425" cy="14354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ko-KR" altLang="en-US" sz="184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185378" y="3315926"/>
            <a:ext cx="1435425" cy="1435420"/>
          </a:xfrm>
          <a:prstGeom prst="ellipse">
            <a:avLst/>
          </a:prstGeom>
          <a:solidFill>
            <a:srgbClr val="1C65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846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3506" y="3315926"/>
            <a:ext cx="1435425" cy="1435420"/>
          </a:xfrm>
          <a:prstGeom prst="ellipse">
            <a:avLst/>
          </a:prstGeom>
          <a:solidFill>
            <a:srgbClr val="1C65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846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1634" y="3315925"/>
            <a:ext cx="1435425" cy="1435420"/>
          </a:xfrm>
          <a:prstGeom prst="ellipse">
            <a:avLst/>
          </a:prstGeom>
          <a:solidFill>
            <a:srgbClr val="1C65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846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13359" y="2136495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662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ko-KR" altLang="en-US" sz="3200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890052" y="3732751"/>
            <a:ext cx="7363896" cy="0"/>
          </a:xfrm>
          <a:prstGeom prst="line">
            <a:avLst/>
          </a:prstGeom>
          <a:ln w="28575">
            <a:solidFill>
              <a:srgbClr val="1C6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눈물 방울 38"/>
          <p:cNvSpPr/>
          <p:nvPr/>
        </p:nvSpPr>
        <p:spPr>
          <a:xfrm rot="19059099">
            <a:off x="2437793" y="4093947"/>
            <a:ext cx="1091159" cy="1091159"/>
          </a:xfrm>
          <a:prstGeom prst="teardrop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눈물 방울 39"/>
          <p:cNvSpPr/>
          <p:nvPr/>
        </p:nvSpPr>
        <p:spPr>
          <a:xfrm rot="19059099">
            <a:off x="5615053" y="4093947"/>
            <a:ext cx="1091159" cy="1091159"/>
          </a:xfrm>
          <a:prstGeom prst="teardrop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8100000">
            <a:off x="4026422" y="2279576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눈물 방울 41"/>
          <p:cNvSpPr/>
          <p:nvPr/>
        </p:nvSpPr>
        <p:spPr>
          <a:xfrm rot="8100000">
            <a:off x="898823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눈물 방울 42"/>
          <p:cNvSpPr/>
          <p:nvPr/>
        </p:nvSpPr>
        <p:spPr>
          <a:xfrm rot="8100000">
            <a:off x="7149406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03984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937875" y="3664736"/>
            <a:ext cx="136035" cy="13603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76385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135011" y="3664736"/>
            <a:ext cx="136035" cy="13603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26968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97814" y="39426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42648" y="2706797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45754" y="2706797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3749" y="39426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77156" y="39426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97031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69432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2008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220015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90417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2010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74120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2135" y="3775469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332405" y="24772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458921" y="24772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84171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0473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742472" y="3502752"/>
            <a:ext cx="1577545" cy="392752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1995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282701" y="3502752"/>
            <a:ext cx="1577545" cy="392752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22928" y="3502752"/>
            <a:ext cx="1577545" cy="392752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63158" y="3502752"/>
            <a:ext cx="1577545" cy="392752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03387" y="3502752"/>
            <a:ext cx="1540227" cy="392752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7" name="이등변 삼각형 6"/>
          <p:cNvSpPr/>
          <p:nvPr/>
        </p:nvSpPr>
        <p:spPr>
          <a:xfrm>
            <a:off x="1417065" y="3334370"/>
            <a:ext cx="191045" cy="181147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>
            <a:off x="4504489" y="3334370"/>
            <a:ext cx="191045" cy="181147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>
            <a:off x="7586225" y="3334370"/>
            <a:ext cx="191045" cy="181147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>
            <a:off x="6073785" y="3872989"/>
            <a:ext cx="191045" cy="181147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2955659" y="3872989"/>
            <a:ext cx="191045" cy="181147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1211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1C657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01436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1C657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11155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1C657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73584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1C657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10703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1C657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3910" y="263133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5154" y="263133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2832" y="263133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80115" y="4897879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12328" y="4897879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64025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160131" y="3793581"/>
            <a:ext cx="1816523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79127" y="3793581"/>
            <a:ext cx="1816523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190366" y="3793581"/>
            <a:ext cx="1816523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687" y="3051552"/>
            <a:ext cx="36740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06088" y="3051552"/>
            <a:ext cx="3626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15723" y="3051552"/>
            <a:ext cx="36580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9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1756" y="51816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 왜 투자를 하려는 걸까요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주변 지인의 큰 이익을 본 이야기에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나도 성공할 수 있다는 생각에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7244" y="5684520"/>
            <a:ext cx="4353396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철저히 준비되지 않은 투자는 나의 소중한 자산을 잃어버리는 계기가 되고 맙니다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757700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</a:t>
            </a:r>
            <a:r>
              <a:rPr lang="en-US" altLang="ko-KR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09422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22083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4744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47406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60068" y="3042440"/>
            <a:ext cx="1177292" cy="1177291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2196798" y="3575718"/>
            <a:ext cx="128460" cy="110739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3714792" y="3575718"/>
            <a:ext cx="128460" cy="110739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5232788" y="3575718"/>
            <a:ext cx="128460" cy="110739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6750784" y="3575718"/>
            <a:ext cx="128460" cy="110739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14580" y="3923171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04972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31511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30940" y="3902136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06489" y="18332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64629" y="2237733"/>
            <a:ext cx="5175153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8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532822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291595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17238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147623">
            <a:off x="4583383" y="2108245"/>
            <a:ext cx="227576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1121433">
            <a:off x="5970357" y="3527608"/>
            <a:ext cx="227581" cy="196191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6200000">
            <a:off x="4449862" y="4983708"/>
            <a:ext cx="227583" cy="196193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21252378">
            <a:off x="3083170" y="3479903"/>
            <a:ext cx="227578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5624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5553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8840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36" y="344369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25708" y="344369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56925" y="344369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2266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58840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00788" y="1805096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2176232"/>
            <a:ext cx="5417602" cy="51329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4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6052982" y="2374902"/>
            <a:ext cx="2786571" cy="506787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6052982" y="2881690"/>
            <a:ext cx="2786571" cy="1955783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157282" y="4087385"/>
            <a:ext cx="426608" cy="580915"/>
            <a:chOff x="8157282" y="4087385"/>
            <a:chExt cx="426608" cy="580915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7" name="Freeform 24"/>
          <p:cNvSpPr>
            <a:spLocks/>
          </p:cNvSpPr>
          <p:nvPr/>
        </p:nvSpPr>
        <p:spPr bwMode="auto">
          <a:xfrm>
            <a:off x="3180182" y="2374901"/>
            <a:ext cx="2786571" cy="50224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180182" y="2877148"/>
            <a:ext cx="2786571" cy="1960323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98253" y="4063181"/>
            <a:ext cx="556708" cy="535530"/>
            <a:chOff x="5198253" y="4063181"/>
            <a:chExt cx="556708" cy="535530"/>
          </a:xfrm>
        </p:grpSpPr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198253" y="4063181"/>
              <a:ext cx="373661" cy="388789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5456940" y="4196307"/>
              <a:ext cx="42359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5363146" y="4196307"/>
              <a:ext cx="43872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266329" y="4196307"/>
              <a:ext cx="46897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431223" y="4264383"/>
              <a:ext cx="323738" cy="334328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9" name="Freeform 37"/>
          <p:cNvSpPr>
            <a:spLocks/>
          </p:cNvSpPr>
          <p:nvPr/>
        </p:nvSpPr>
        <p:spPr bwMode="auto">
          <a:xfrm>
            <a:off x="307381" y="2374902"/>
            <a:ext cx="2786571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307381" y="2880176"/>
            <a:ext cx="2786571" cy="195729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2348" y="4153948"/>
            <a:ext cx="473506" cy="423583"/>
            <a:chOff x="2372348" y="4153948"/>
            <a:chExt cx="473506" cy="423583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5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94043"/>
              </p:ext>
            </p:extLst>
          </p:nvPr>
        </p:nvGraphicFramePr>
        <p:xfrm>
          <a:off x="647712" y="1805476"/>
          <a:ext cx="7848589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30"/>
                <a:gridCol w="1942966"/>
                <a:gridCol w="1756957"/>
                <a:gridCol w="1569718"/>
                <a:gridCol w="1569718"/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657C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597438" y="2162175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17187" y="2162175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836937" y="2162175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7688" y="2162175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477688" y="5711246"/>
            <a:ext cx="187586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6753" y="1828801"/>
            <a:ext cx="1957735" cy="41070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</a:p>
        </p:txBody>
      </p:sp>
      <p:sp>
        <p:nvSpPr>
          <p:cNvPr id="51" name="직사각형 50"/>
          <p:cNvSpPr/>
          <p:nvPr/>
        </p:nvSpPr>
        <p:spPr>
          <a:xfrm flipV="1">
            <a:off x="477688" y="2775137"/>
            <a:ext cx="187586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4904" y="23280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1308193" y="2788844"/>
            <a:ext cx="214855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4904" y="30225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2597438" y="5711246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556503" y="1828801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flipV="1">
            <a:off x="2597438" y="2775137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624654" y="23280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rot="10800000">
            <a:off x="3427943" y="2788844"/>
            <a:ext cx="214855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24654" y="30225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4717187" y="5711246"/>
            <a:ext cx="187586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76253" y="1828801"/>
            <a:ext cx="1957735" cy="41070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 flipV="1">
            <a:off x="4717187" y="2775137"/>
            <a:ext cx="1875864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44403" y="23280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rot="10800000">
            <a:off x="5547692" y="2788844"/>
            <a:ext cx="214855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44403" y="30225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6836937" y="5711246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796002" y="1828801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 flipV="1">
            <a:off x="6836937" y="2775137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864154" y="23280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이등변 삼각형 68"/>
          <p:cNvSpPr/>
          <p:nvPr/>
        </p:nvSpPr>
        <p:spPr>
          <a:xfrm rot="10800000">
            <a:off x="7667441" y="2788844"/>
            <a:ext cx="214855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64154" y="30225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9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2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84118" y="3627120"/>
            <a:ext cx="4556760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산 주식의 매수와 매도를 언제쯤 해야 할지를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정확히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9497" y="665922"/>
            <a:ext cx="36163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 투자에 대한 최적의 매수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매도 시기를 알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017" y="5740842"/>
            <a:ext cx="44545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투자하려는 종목이 단기 투자를 해야 할지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아니면 장기투자를 해야 할지를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02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1359637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Introduce Our Team Project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is the capital that is given equally to everyone.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There is victory for those who use this capital well.” -</a:t>
            </a:r>
            <a:r>
              <a:rPr lang="en-US" altLang="ko-KR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Abunand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87972" y="3629878"/>
            <a:ext cx="3851924" cy="951127"/>
            <a:chOff x="5079437" y="1583581"/>
            <a:chExt cx="2533346" cy="589289"/>
          </a:xfrm>
        </p:grpSpPr>
        <p:sp>
          <p:nvSpPr>
            <p:cNvPr id="10" name="직사각형 9"/>
            <p:cNvSpPr/>
            <p:nvPr/>
          </p:nvSpPr>
          <p:spPr>
            <a:xfrm>
              <a:off x="5079437" y="1583581"/>
              <a:ext cx="2533345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인공지능을 통한 투자 전략 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79438" y="1863783"/>
              <a:ext cx="2533345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투자의 예측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다각적 주가 분석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까지 한번에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!!!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증권 종목에 대한 매수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매도에 대한 익일 예측</a:t>
              </a:r>
              <a:endParaRPr lang="en-US" altLang="ko-KR" sz="12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08766" y="2588963"/>
            <a:ext cx="3831128" cy="946321"/>
            <a:chOff x="5079437" y="1593192"/>
            <a:chExt cx="2533346" cy="606738"/>
          </a:xfrm>
        </p:grpSpPr>
        <p:sp>
          <p:nvSpPr>
            <p:cNvPr id="17" name="직사각형 16"/>
            <p:cNvSpPr/>
            <p:nvPr/>
          </p:nvSpPr>
          <p:spPr>
            <a:xfrm>
              <a:off x="5079437" y="1593192"/>
              <a:ext cx="2533345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금융지식을 학습한 예측 모델 제작 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079438" y="1890843"/>
              <a:ext cx="2533345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증권 데이터를 학습하여 예측하는 인공지능 모델</a:t>
              </a:r>
              <a:endParaRPr lang="en-US" altLang="ko-KR" sz="12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주가 예측을 위한 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AI 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모델 생성</a:t>
              </a:r>
              <a:endParaRPr lang="ko-KR" altLang="en-US" sz="12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11" b="95819" l="5068" r="97973">
                        <a14:foregroundMark x1="13514" y1="51568" x2="35811" y2="34146"/>
                        <a14:foregroundMark x1="16892" y1="35889" x2="40203" y2="51568"/>
                        <a14:foregroundMark x1="72635" y1="71080" x2="72973" y2="77003"/>
                        <a14:foregroundMark x1="29392" y1="84669" x2="21622" y2="64808"/>
                        <a14:foregroundMark x1="34459" y1="81533" x2="14527" y2="76307"/>
                        <a14:foregroundMark x1="8108" y1="60976" x2="13176" y2="58188"/>
                        <a14:foregroundMark x1="8784" y1="19164" x2="9122" y2="42160"/>
                        <a14:foregroundMark x1="11149" y1="21951" x2="6081" y2="21254"/>
                        <a14:foregroundMark x1="10135" y1="42857" x2="6757" y2="42160"/>
                        <a14:foregroundMark x1="9122" y1="39373" x2="7432" y2="42160"/>
                        <a14:foregroundMark x1="16216" y1="22997" x2="17568" y2="29617"/>
                        <a14:foregroundMark x1="41892" y1="31359" x2="45946" y2="22300"/>
                        <a14:foregroundMark x1="44257" y1="22300" x2="40878" y2="11498"/>
                        <a14:foregroundMark x1="42230" y1="13937" x2="36149" y2="8711"/>
                        <a14:foregroundMark x1="43919" y1="18467" x2="45946" y2="9408"/>
                        <a14:foregroundMark x1="53716" y1="32753" x2="52703" y2="16376"/>
                        <a14:foregroundMark x1="57770" y1="9756" x2="64865" y2="28920"/>
                        <a14:foregroundMark x1="57095" y1="11150" x2="52703" y2="17073"/>
                        <a14:foregroundMark x1="62838" y1="12544" x2="62838" y2="8711"/>
                        <a14:foregroundMark x1="70270" y1="20906" x2="97973" y2="54704"/>
                        <a14:foregroundMark x1="40203" y1="88153" x2="40541" y2="91289"/>
                        <a14:foregroundMark x1="53716" y1="88850" x2="61824" y2="83624"/>
                        <a14:foregroundMark x1="68581" y1="87456" x2="61824" y2="93380"/>
                        <a14:foregroundMark x1="49662" y1="81533" x2="51351" y2="77700"/>
                        <a14:foregroundMark x1="47973" y1="91289" x2="48311" y2="93380"/>
                        <a14:foregroundMark x1="52703" y1="95819" x2="54392" y2="93728"/>
                        <a14:foregroundMark x1="89189" y1="69686" x2="88514" y2="73868"/>
                        <a14:foregroundMark x1="86486" y1="75610" x2="86486" y2="75610"/>
                        <a14:foregroundMark x1="84122" y1="82927" x2="82432" y2="82578"/>
                        <a14:foregroundMark x1="78041" y1="79791" x2="77027" y2="78397"/>
                        <a14:foregroundMark x1="77703" y1="86760" x2="75338" y2="85366"/>
                        <a14:foregroundMark x1="54054" y1="52613" x2="60811" y2="50174"/>
                        <a14:foregroundMark x1="52703" y1="51568" x2="69595" y2="41463"/>
                        <a14:foregroundMark x1="51689" y1="51220" x2="68581" y2="39721"/>
                        <a14:foregroundMark x1="43581" y1="24042" x2="40203" y2="25784"/>
                        <a14:foregroundMark x1="40203" y1="27875" x2="40541" y2="25784"/>
                        <a14:backgroundMark x1="29054" y1="7666" x2="35473" y2="18815"/>
                        <a14:backgroundMark x1="32432" y1="21254" x2="29054" y2="27178"/>
                        <a14:backgroundMark x1="5743" y1="8711" x2="4730" y2="85366"/>
                        <a14:backgroundMark x1="4730" y1="91638" x2="28041" y2="90941"/>
                        <a14:backgroundMark x1="38851" y1="70732" x2="50338" y2="55401"/>
                        <a14:backgroundMark x1="95946" y1="91638" x2="94257" y2="68990"/>
                        <a14:backgroundMark x1="59122" y1="34843" x2="53041" y2="42509"/>
                        <a14:backgroundMark x1="57095" y1="17073" x2="57770" y2="23693"/>
                        <a14:backgroundMark x1="12838" y1="26829" x2="12500" y2="35540"/>
                        <a14:backgroundMark x1="11149" y1="36934" x2="10811" y2="40070"/>
                        <a14:backgroundMark x1="60473" y1="59582" x2="59122" y2="61672"/>
                        <a14:backgroundMark x1="43243" y1="25436" x2="41216" y2="27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0" y="2589760"/>
            <a:ext cx="3388817" cy="2035963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977059" y="6166017"/>
            <a:ext cx="6533019" cy="3801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금융지식을 학습한 인공지능을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활용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매수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매도 전략 수립</a:t>
            </a:r>
            <a:r>
              <a:rPr lang="en-US" altLang="ko-KR" sz="1600" b="1" dirty="0" smtClean="0"/>
              <a:t>”</a:t>
            </a:r>
            <a:endParaRPr lang="ko-KR" alt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77061" y="5278624"/>
            <a:ext cx="206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MACHINE LEARNING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DEEP LEARNING (RNN)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ALGORITM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77059" y="4880554"/>
            <a:ext cx="1972003" cy="346912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인공지능 학습</a:t>
            </a:r>
            <a:endParaRPr lang="ko-KR" altLang="en-US" sz="14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48707" y="4880554"/>
            <a:ext cx="1972003" cy="346912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주식 투자 지</a:t>
            </a:r>
            <a:r>
              <a:rPr lang="ko-KR" altLang="en-US" sz="1400" b="1" dirty="0"/>
              <a:t>표</a:t>
            </a:r>
            <a:r>
              <a:rPr lang="ko-KR" altLang="en-US" sz="1400" b="1" dirty="0" smtClean="0"/>
              <a:t> 학습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38075" y="4880554"/>
            <a:ext cx="1972003" cy="346912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학술 논문 모델  활용</a:t>
            </a:r>
            <a:endParaRPr lang="ko-KR" altLang="en-US" sz="140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3103032" y="4745644"/>
            <a:ext cx="0" cy="109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13918" y="4745644"/>
            <a:ext cx="0" cy="109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57968" y="527862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QUANT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</a:t>
            </a:r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  <a:sym typeface="Wingdings" panose="05000000000000000000" pitchFamily="2" charset="2"/>
              </a:rPr>
              <a:t>Bollinger band</a:t>
            </a:r>
            <a:endParaRPr lang="en-US" sz="1200" dirty="0" smtClean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</a:t>
            </a:r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Dual Momentum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9180" y="5278624"/>
            <a:ext cx="17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KAGGLE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DACON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BIGDATA-FINANCE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32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55864" y="4031265"/>
            <a:ext cx="118206" cy="4018581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4731747" y="2702202"/>
            <a:ext cx="255600" cy="255600"/>
          </a:xfrm>
          <a:prstGeom prst="ellipse">
            <a:avLst/>
          </a:prstGeom>
          <a:solidFill>
            <a:srgbClr val="1C65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31747" y="3751515"/>
            <a:ext cx="255600" cy="255600"/>
          </a:xfrm>
          <a:prstGeom prst="ellipse">
            <a:avLst/>
          </a:prstGeom>
          <a:solidFill>
            <a:srgbClr val="1C65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585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117" y="1436481"/>
            <a:ext cx="7316201" cy="693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AI Team 2 : B &amp; H (Buy &amp; Hold)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Introduce Team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5" y="2346392"/>
            <a:ext cx="4847772" cy="278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773012" y="5531371"/>
            <a:ext cx="6533019" cy="699666"/>
          </a:xfrm>
          <a:prstGeom prst="round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“10</a:t>
            </a:r>
            <a:r>
              <a:rPr lang="ko-KR" altLang="en-US" sz="1600" b="1" dirty="0" smtClean="0"/>
              <a:t>년을 바라볼 주식이 아니면 </a:t>
            </a:r>
            <a:r>
              <a:rPr lang="en-US" altLang="ko-KR" sz="1600" b="1" dirty="0" smtClean="0"/>
              <a:t>10</a:t>
            </a:r>
            <a:r>
              <a:rPr lang="ko-KR" altLang="en-US" sz="1600" b="1" dirty="0" smtClean="0"/>
              <a:t>분도 소유하지 마라</a:t>
            </a:r>
            <a:r>
              <a:rPr lang="en-US" altLang="ko-KR" sz="1600" b="1" dirty="0" smtClean="0"/>
              <a:t>”</a:t>
            </a:r>
          </a:p>
          <a:p>
            <a:pPr algn="r"/>
            <a:r>
              <a:rPr lang="en-US" altLang="ko-KR" sz="1600" b="1" dirty="0"/>
              <a:t> </a:t>
            </a:r>
            <a:r>
              <a:rPr lang="en-US" altLang="ko-KR" sz="1600" b="1" dirty="0" smtClean="0"/>
              <a:t> - Warren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Buffett -   </a:t>
            </a:r>
            <a:endParaRPr lang="ko-KR" altLang="en-US" sz="1600" b="1" dirty="0"/>
          </a:p>
        </p:txBody>
      </p:sp>
      <p:sp>
        <p:nvSpPr>
          <p:cNvPr id="20" name="직사각형 19"/>
          <p:cNvSpPr/>
          <p:nvPr/>
        </p:nvSpPr>
        <p:spPr>
          <a:xfrm>
            <a:off x="5679274" y="2657709"/>
            <a:ext cx="3077089" cy="24778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5705488" y="5277389"/>
            <a:ext cx="3077089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8340" y="2144455"/>
            <a:ext cx="3118023" cy="40387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Members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679274" y="3270670"/>
            <a:ext cx="3077089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06491" y="2823627"/>
            <a:ext cx="2987804" cy="222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Mentor : 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 </a:t>
            </a:r>
            <a:r>
              <a:rPr lang="en-US" altLang="ko-KR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eon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6509779" y="3284378"/>
            <a:ext cx="352439" cy="120809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706491" y="3518073"/>
            <a:ext cx="2987804" cy="1488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600" b="1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Mentee : </a:t>
            </a:r>
          </a:p>
          <a:p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Lim 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 </a:t>
            </a:r>
            <a:r>
              <a:rPr lang="en-US" altLang="ko-KR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ik</a:t>
            </a:r>
            <a:endParaRPr lang="en-US" altLang="ko-KR" sz="170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Yu Tae </a:t>
            </a:r>
            <a:r>
              <a:rPr lang="en-US" altLang="ko-KR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eon</a:t>
            </a:r>
            <a:endParaRPr lang="en-US" altLang="ko-KR" sz="170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Park </a:t>
            </a:r>
            <a:r>
              <a:rPr lang="en-US" altLang="ko-KR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Young</a:t>
            </a:r>
          </a:p>
          <a:p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Song 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ae 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yun</a:t>
            </a:r>
            <a:endParaRPr lang="en-US" altLang="ko-KR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22515" y="5277388"/>
            <a:ext cx="4847772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522515" y="2159445"/>
            <a:ext cx="4847772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3359" y="1254707"/>
            <a:ext cx="7316201" cy="25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Introduce Our Team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</TotalTime>
  <Words>2340</Words>
  <Application>Microsoft Office PowerPoint</Application>
  <PresentationFormat>화면 슬라이드 쇼(4:3)</PresentationFormat>
  <Paragraphs>645</Paragraphs>
  <Slides>55</Slides>
  <Notes>43</Notes>
  <HiddenSlides>11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굴림</vt:lpstr>
      <vt:lpstr>Arial</vt:lpstr>
      <vt:lpstr>HY헤드라인M</vt:lpstr>
      <vt:lpstr>맑은 고딕</vt:lpstr>
      <vt:lpstr>HY동녘B</vt:lpstr>
      <vt:lpstr>Wingdings</vt:lpstr>
      <vt:lpstr>Calibri Light</vt:lpstr>
      <vt:lpstr>HY견고딕</vt:lpstr>
      <vt:lpstr>BareunDotumOTFPro 3</vt:lpstr>
      <vt:lpstr>Yoon 윤고딕 520_TT</vt:lpstr>
      <vt:lpstr>나눔바른고딕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 Outline</vt:lpstr>
      <vt:lpstr>Introduce Team</vt:lpstr>
      <vt:lpstr>PowerPoint 프레젠테이션</vt:lpstr>
      <vt:lpstr>Samsung Stock Price Moving Average</vt:lpstr>
      <vt:lpstr>Samsung Stock Price Moving Average</vt:lpstr>
      <vt:lpstr>Samsung Stock Time Series Analysis</vt:lpstr>
      <vt:lpstr>Samsung Stock Time Series Analysis</vt:lpstr>
      <vt:lpstr>Samsung Stock Time Series Analysis</vt:lpstr>
      <vt:lpstr>Result of Time Series Analysis</vt:lpstr>
      <vt:lpstr>PowerPoint 프레젠테이션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Influence Variable Analysis </vt:lpstr>
      <vt:lpstr>PowerPoint 프레젠테이션</vt:lpstr>
      <vt:lpstr>EDA Processing</vt:lpstr>
      <vt:lpstr>EDA Processing (Nomalization)</vt:lpstr>
      <vt:lpstr>Data Gathering for Samsung Stock Analysis</vt:lpstr>
      <vt:lpstr>EDA Analysis</vt:lpstr>
      <vt:lpstr>EDA Analysis</vt:lpstr>
      <vt:lpstr>EDA Analysis</vt:lpstr>
      <vt:lpstr>EDA Analysis</vt:lpstr>
      <vt:lpstr>Data Correlation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user</cp:lastModifiedBy>
  <cp:revision>101</cp:revision>
  <dcterms:created xsi:type="dcterms:W3CDTF">2016-06-24T06:15:59Z</dcterms:created>
  <dcterms:modified xsi:type="dcterms:W3CDTF">2021-02-17T07:36:08Z</dcterms:modified>
</cp:coreProperties>
</file>